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8" r:id="rId3"/>
    <p:sldId id="284" r:id="rId4"/>
    <p:sldId id="264" r:id="rId5"/>
    <p:sldId id="271" r:id="rId6"/>
    <p:sldId id="269" r:id="rId7"/>
    <p:sldId id="270" r:id="rId8"/>
    <p:sldId id="275" r:id="rId9"/>
    <p:sldId id="274" r:id="rId10"/>
    <p:sldId id="260" r:id="rId11"/>
    <p:sldId id="276" r:id="rId12"/>
    <p:sldId id="261" r:id="rId13"/>
    <p:sldId id="286" r:id="rId14"/>
    <p:sldId id="280" r:id="rId15"/>
    <p:sldId id="283" r:id="rId16"/>
    <p:sldId id="281" r:id="rId17"/>
    <p:sldId id="288" r:id="rId18"/>
    <p:sldId id="287" r:id="rId19"/>
    <p:sldId id="289" r:id="rId20"/>
  </p:sldIdLst>
  <p:sldSz cx="9144000" cy="6858000" type="screen4x3"/>
  <p:notesSz cx="6858000" cy="9144000"/>
  <p:custShowLst>
    <p:custShow name="Presentazione personalizzata 1" id="0">
      <p:sldLst>
        <p:sld r:id="rId2"/>
        <p:sld r:id="rId5"/>
        <p:sld r:id="rId3"/>
        <p:sld r:id="rId7"/>
        <p:sld r:id="rId8"/>
        <p:sld r:id="rId6"/>
        <p:sld r:id="rId10"/>
        <p:sld r:id="rId9"/>
        <p:sld r:id="rId12"/>
        <p:sld r:id="rId11"/>
        <p:sld r:id="rId13"/>
      </p:sldLst>
    </p:custShow>
  </p:custShow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2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74" autoAdjust="0"/>
    <p:restoredTop sz="94671" autoAdjust="0"/>
  </p:normalViewPr>
  <p:slideViewPr>
    <p:cSldViewPr>
      <p:cViewPr>
        <p:scale>
          <a:sx n="77" d="100"/>
          <a:sy n="77" d="100"/>
        </p:scale>
        <p:origin x="-1194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12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9DD87-34DC-4869-AD7E-80D31F09A323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36856-A792-4555-9EFE-C076663B992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0AD291-379A-498D-A62E-B62ACE3240DB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A7C34-2604-4299-912A-2080F9BD06E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FF535-7F71-4DC6-B9C7-108458E4F7B0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BD8512-B277-470A-A806-4D5751EC010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6D68DE-865F-4C7B-A49E-D66C3CDEDE66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20380-D520-409C-9325-E9F87F46E968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8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4F0264-0A3B-49AF-B65F-946B38587542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478A9-3F64-4130-82A5-77DCADD1B0A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3A4195-C56D-462A-B230-8DE4279DA180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7EA81-A1F7-4C20-AA47-B67047CDB9D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87A0B9-8B7A-4DBE-BB40-3A6051621561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14322-0A83-4B1D-B387-5BBC4A937C4D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A95AE6-2771-475B-B2A3-7541C42A76C7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E972A-2E69-4EB2-8C2C-1897F18D15C6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1CDED-A281-4F90-97B2-EC1C7AD4A7BD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704B4-DA29-4DB6-A11A-D02D4F3374A3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99E494-45DC-4AFB-BC5A-3A06DE9E5D89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6837A4-16D6-4A81-AD69-1103C1A85667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9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 smtClean="0"/>
              <a:t>Fare clic sull'icona per inserire un'immagine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9DEAF6-490D-4B5F-A908-7FA3071719FA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45B78-9646-49A3-AC52-D5A91D650D9A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2F4D2C-02BA-449F-A562-56D4762C81A2}" type="datetimeFigureOut">
              <a:rPr lang="it-IT"/>
              <a:pPr>
                <a:defRPr/>
              </a:pPr>
              <a:t>01/05/2012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65DC0C-7D69-49BD-B2C1-EE251EBDC6F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36" r:id="rId2"/>
    <p:sldLayoutId id="2147483745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6" r:id="rId9"/>
    <p:sldLayoutId id="2147483742" r:id="rId10"/>
    <p:sldLayoutId id="2147483743" r:id="rId11"/>
  </p:sldLayoutIdLst>
  <p:transition/>
  <p:timing>
    <p:tnLst>
      <p:par>
        <p:cTn id="1" dur="indefinite" restart="never" nodeType="tmRoot"/>
      </p:par>
    </p:tnLst>
  </p:timing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audio" Target="NULL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Immagin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6988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ttotitolo 2"/>
          <p:cNvSpPr>
            <a:spLocks noGrp="1"/>
          </p:cNvSpPr>
          <p:nvPr>
            <p:ph type="subTitle" idx="4294967295"/>
          </p:nvPr>
        </p:nvSpPr>
        <p:spPr>
          <a:xfrm>
            <a:off x="1752600" y="3068638"/>
            <a:ext cx="5637213" cy="2232025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it-IT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di Michela Fucile</a:t>
            </a:r>
          </a:p>
          <a:p>
            <a:pPr marL="45720" indent="0" algn="ctr" fontAlgn="auto"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it-IT" dirty="0" smtClean="0">
                <a:solidFill>
                  <a:schemeClr val="accent6">
                    <a:lumMod val="50000"/>
                  </a:schemeClr>
                </a:solidFill>
              </a:rPr>
              <a:t>Relatore Prof. Paolo Macchia</a:t>
            </a:r>
            <a:endParaRPr lang="it-IT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315" name="CasellaDiTesto 6"/>
          <p:cNvSpPr txBox="1">
            <a:spLocks noChangeArrowheads="1"/>
          </p:cNvSpPr>
          <p:nvPr/>
        </p:nvSpPr>
        <p:spPr bwMode="auto">
          <a:xfrm>
            <a:off x="827088" y="350838"/>
            <a:ext cx="76327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600" dirty="0">
                <a:solidFill>
                  <a:schemeClr val="bg1"/>
                </a:solidFill>
                <a:latin typeface="Book Antiqua" pitchFamily="18" charset="0"/>
              </a:rPr>
              <a:t>Lo sviluppo del porto di Viareggio: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Book Antiqua" pitchFamily="18" charset="0"/>
              </a:rPr>
              <a:t>Il cambiamento delle infrastrutture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Book Antiqua" pitchFamily="18" charset="0"/>
              </a:rPr>
              <a:t>e del tessuto economico sul 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Book Antiqua" pitchFamily="18" charset="0"/>
              </a:rPr>
              <a:t>territorio dal dopoguerra </a:t>
            </a:r>
          </a:p>
          <a:p>
            <a:pPr algn="ctr"/>
            <a:r>
              <a:rPr lang="it-IT" sz="3600" dirty="0">
                <a:solidFill>
                  <a:schemeClr val="bg1"/>
                </a:solidFill>
                <a:latin typeface="Book Antiqua" pitchFamily="18" charset="0"/>
              </a:rPr>
              <a:t>al nuovo millennio</a:t>
            </a:r>
          </a:p>
        </p:txBody>
      </p:sp>
      <p:pic>
        <p:nvPicPr>
          <p:cNvPr id="2" name="Shape">
            <a:hlinkClick r:id="" action="ppaction://media"/>
          </p:cNvPr>
          <p:cNvPicPr>
            <a:picLocks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318500" y="60325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340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553" name="Grafico 1"/>
          <p:cNvGraphicFramePr>
            <a:graphicFrameLocks/>
          </p:cNvGraphicFramePr>
          <p:nvPr/>
        </p:nvGraphicFramePr>
        <p:xfrm>
          <a:off x="417513" y="407988"/>
          <a:ext cx="8453437" cy="6024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9" r:id="rId3" imgW="8455885" imgH="6023370" progId="Excel.Chart.8">
                  <p:embed/>
                </p:oleObj>
              </mc:Choice>
              <mc:Fallback>
                <p:oleObj r:id="rId3" imgW="8455885" imgH="6023370" progId="Excel.Chart.8">
                  <p:embed/>
                  <p:pic>
                    <p:nvPicPr>
                      <p:cNvPr id="0" name="Grafico 1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407988"/>
                        <a:ext cx="8453437" cy="60245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advTm="10821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705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692150"/>
            <a:ext cx="8497887" cy="532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15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/>
          <a:srcRect t="21149" r="3991"/>
          <a:stretch/>
        </p:blipFill>
        <p:spPr bwMode="auto">
          <a:xfrm>
            <a:off x="611188" y="595313"/>
            <a:ext cx="7604125" cy="391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3" name="CasellaDiTesto 2"/>
          <p:cNvSpPr txBox="1"/>
          <p:nvPr/>
        </p:nvSpPr>
        <p:spPr>
          <a:xfrm>
            <a:off x="1763713" y="5229225"/>
            <a:ext cx="59769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b="1" dirty="0">
                <a:solidFill>
                  <a:schemeClr val="tx2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Una rete di servizi al diporto sull’alto Tirreno rappresenterà un fattore strategico per la cooperazione-competizione del sistema Nautico Toscano sul Mediterraneo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635375" y="503238"/>
            <a:ext cx="2952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Acquisizione commessa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Broker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Fiere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Eventi internazionali di incontro tra imprese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468313" y="1519238"/>
            <a:ext cx="280828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Progettazione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 di progettazione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Studi di architettura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Progettisti di stampi in vetroresina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Arredatori</a:t>
            </a:r>
          </a:p>
        </p:txBody>
      </p:sp>
      <p:sp>
        <p:nvSpPr>
          <p:cNvPr id="7" name="CasellaDiTesto 6"/>
          <p:cNvSpPr txBox="1"/>
          <p:nvPr/>
        </p:nvSpPr>
        <p:spPr>
          <a:xfrm>
            <a:off x="3635375" y="1700213"/>
            <a:ext cx="3565525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Cantieri</a:t>
            </a: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Lavorazione e trattamento acciaio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Lavorazione e trattamento della vetroresina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Lavorazione e trattamento legno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Costruzione di stampi in vetroresina</a:t>
            </a:r>
          </a:p>
        </p:txBody>
      </p:sp>
      <p:sp>
        <p:nvSpPr>
          <p:cNvPr id="15" name="Freccia circolare a sinistra 14"/>
          <p:cNvSpPr/>
          <p:nvPr/>
        </p:nvSpPr>
        <p:spPr>
          <a:xfrm>
            <a:off x="7200900" y="1196975"/>
            <a:ext cx="441325" cy="1103313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rgbClr val="FF0000"/>
              </a:solidFill>
            </a:endParaRPr>
          </a:p>
        </p:txBody>
      </p:sp>
      <p:sp>
        <p:nvSpPr>
          <p:cNvPr id="16" name="Freccia bidirezionale orizzontale 15"/>
          <p:cNvSpPr/>
          <p:nvPr/>
        </p:nvSpPr>
        <p:spPr>
          <a:xfrm>
            <a:off x="2771775" y="2119313"/>
            <a:ext cx="504825" cy="180975"/>
          </a:xfrm>
          <a:prstGeom prst="left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17" name="CasellaDiTesto 16"/>
          <p:cNvSpPr txBox="1"/>
          <p:nvPr/>
        </p:nvSpPr>
        <p:spPr>
          <a:xfrm>
            <a:off x="611188" y="3284538"/>
            <a:ext cx="1585912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Impiantistica:</a:t>
            </a:r>
            <a:endParaRPr lang="it-IT" sz="1200" dirty="0">
              <a:solidFill>
                <a:schemeClr val="accent1">
                  <a:lumMod val="75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Elettrici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Idraulici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Termo-idraulici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75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Impianti piscine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2225675" y="3284538"/>
            <a:ext cx="2952750" cy="1016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Motori e sistemi di propulsione: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Produttori distributori e istallatori di motori marini, propulsione meccanica, di vele, alberi e attrezzature</a:t>
            </a:r>
            <a:endParaRPr lang="it-IT" sz="1200" b="1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5178425" y="3295650"/>
            <a:ext cx="3971925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Arredamenti primari e complemento arredi: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Mobilieri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Produttori, distributori, istallatori complementi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arredo, apparecchi/apparati elettronici,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   serramenti  </a:t>
            </a:r>
          </a:p>
        </p:txBody>
      </p:sp>
      <p:sp>
        <p:nvSpPr>
          <p:cNvPr id="21" name="Freccia in giù 20"/>
          <p:cNvSpPr/>
          <p:nvPr/>
        </p:nvSpPr>
        <p:spPr>
          <a:xfrm>
            <a:off x="4211638" y="2900363"/>
            <a:ext cx="107950" cy="342900"/>
          </a:xfrm>
          <a:prstGeom prst="down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23" name="Freccia circolare a destra 22"/>
          <p:cNvSpPr/>
          <p:nvPr/>
        </p:nvSpPr>
        <p:spPr>
          <a:xfrm>
            <a:off x="250825" y="4300538"/>
            <a:ext cx="504825" cy="773112"/>
          </a:xfrm>
          <a:prstGeom prst="curvedRigh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4" name="Freccia circolare a sinistra 23"/>
          <p:cNvSpPr/>
          <p:nvPr/>
        </p:nvSpPr>
        <p:spPr>
          <a:xfrm>
            <a:off x="8567738" y="4313238"/>
            <a:ext cx="504825" cy="76200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>
              <a:solidFill>
                <a:schemeClr val="tx1"/>
              </a:solidFill>
            </a:endParaRPr>
          </a:p>
        </p:txBody>
      </p:sp>
      <p:sp>
        <p:nvSpPr>
          <p:cNvPr id="25" name="CasellaDiTesto 24"/>
          <p:cNvSpPr txBox="1"/>
          <p:nvPr/>
        </p:nvSpPr>
        <p:spPr>
          <a:xfrm>
            <a:off x="838200" y="4649788"/>
            <a:ext cx="1657350" cy="10144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Manutenzione imbarcazioni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Cantieri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Imprese artigiani</a:t>
            </a:r>
          </a:p>
        </p:txBody>
      </p:sp>
      <p:sp>
        <p:nvSpPr>
          <p:cNvPr id="26" name="CasellaDiTesto 25"/>
          <p:cNvSpPr txBox="1"/>
          <p:nvPr/>
        </p:nvSpPr>
        <p:spPr>
          <a:xfrm>
            <a:off x="2225675" y="4670425"/>
            <a:ext cx="1573213" cy="1570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 di rimessaggio:</a:t>
            </a: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Aziende di manutenzione interni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Aziende erogazione servizi</a:t>
            </a:r>
          </a:p>
        </p:txBody>
      </p:sp>
      <p:sp>
        <p:nvSpPr>
          <p:cNvPr id="27" name="CasellaDiTesto 26"/>
          <p:cNvSpPr txBox="1"/>
          <p:nvPr/>
        </p:nvSpPr>
        <p:spPr>
          <a:xfrm>
            <a:off x="3635375" y="4687888"/>
            <a:ext cx="2208213" cy="1016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Certificazioni e patenti: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Agenzie marittime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Agenzie nautiche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Scuole nautiche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Scuole professionali</a:t>
            </a:r>
          </a:p>
        </p:txBody>
      </p:sp>
      <p:sp>
        <p:nvSpPr>
          <p:cNvPr id="28" name="CasellaDiTesto 27"/>
          <p:cNvSpPr txBox="1"/>
          <p:nvPr/>
        </p:nvSpPr>
        <p:spPr>
          <a:xfrm>
            <a:off x="5843588" y="4692650"/>
            <a:ext cx="1128712" cy="1385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Trasporti: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Aziende noleggio auto, pullman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Aziende trasporto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875463" y="4649788"/>
            <a:ext cx="1692275" cy="21224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1200" b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Turismo nautico: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Charter imbarcazioni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 balneari, alberghieri e ristorazione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Tour culturali, enogastronomici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it-IT" sz="12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Servizi alla persona</a:t>
            </a:r>
          </a:p>
          <a:p>
            <a:pPr marL="171450" indent="-1714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it-IT" sz="1200" dirty="0">
              <a:solidFill>
                <a:schemeClr val="accent1">
                  <a:lumMod val="50000"/>
                </a:schemeClr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7665" name="CasellaDiTesto 1028"/>
          <p:cNvSpPr txBox="1">
            <a:spLocks noChangeArrowheads="1"/>
          </p:cNvSpPr>
          <p:nvPr/>
        </p:nvSpPr>
        <p:spPr bwMode="auto">
          <a:xfrm>
            <a:off x="3132138" y="76200"/>
            <a:ext cx="34274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b="1">
                <a:solidFill>
                  <a:srgbClr val="FF0000"/>
                </a:solidFill>
                <a:latin typeface="Verdana" pitchFamily="34" charset="0"/>
              </a:rPr>
              <a:t>FILIERA DELLA NAUTICA</a:t>
            </a:r>
          </a:p>
        </p:txBody>
      </p:sp>
    </p:spTree>
  </p:cSld>
  <p:clrMapOvr>
    <a:masterClrMapping/>
  </p:clrMapOvr>
  <p:transition advTm="15194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2"/>
          <p:cNvPicPr>
            <a:picLocks noChangeAspect="1" noChangeArrowheads="1"/>
          </p:cNvPicPr>
          <p:nvPr/>
        </p:nvPicPr>
        <p:blipFill rotWithShape="1">
          <a:blip r:embed="rId2"/>
          <a:srcRect l="4307" r="3560" b="8306"/>
          <a:stretch/>
        </p:blipFill>
        <p:spPr bwMode="auto">
          <a:xfrm>
            <a:off x="532556" y="332657"/>
            <a:ext cx="7999884" cy="637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633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2"/>
          <p:cNvPicPr>
            <a:picLocks noChangeAspect="1" noChangeArrowheads="1"/>
          </p:cNvPicPr>
          <p:nvPr/>
        </p:nvPicPr>
        <p:blipFill rotWithShape="1">
          <a:blip r:embed="rId2"/>
          <a:srcRect l="14691" t="21114" r="10949" b="10444"/>
          <a:stretch/>
        </p:blipFill>
        <p:spPr bwMode="auto">
          <a:xfrm>
            <a:off x="539552" y="692696"/>
            <a:ext cx="792088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123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3"/>
          <p:cNvPicPr>
            <a:picLocks noChangeAspect="1" noChangeArrowheads="1"/>
          </p:cNvPicPr>
          <p:nvPr/>
        </p:nvPicPr>
        <p:blipFill>
          <a:blip r:embed="rId2"/>
          <a:srcRect l="3432" t="8017" r="3136"/>
          <a:stretch>
            <a:fillRect/>
          </a:stretch>
        </p:blipFill>
        <p:spPr bwMode="auto">
          <a:xfrm>
            <a:off x="971550" y="757238"/>
            <a:ext cx="7416800" cy="547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833763"/>
            <a:ext cx="8568952" cy="5568945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636274" y="1412776"/>
            <a:ext cx="7392109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Porto e Filiera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Porto e Filiera sono parte dello stesso sistema che si sviluppa attorno ai produttori</a:t>
            </a:r>
          </a:p>
          <a:p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porto come porta di ingresso al territorio , il turismo come fondamentale </a:t>
            </a:r>
            <a:r>
              <a:rPr lang="it-IT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v</a:t>
            </a: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olano dell’economia nazionale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porto come leva strategica per controllare e fidelizzare il mercato                      della produzione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Il porto attiva la filiera e sviluppa il territorio</a:t>
            </a:r>
          </a:p>
          <a:p>
            <a:endParaRPr lang="it-IT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Necessario un sistema portuale integrato da estendere al quadrilatero di riferimento  - Toscana, </a:t>
            </a:r>
          </a:p>
          <a:p>
            <a:r>
              <a:rPr lang="it-IT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Liguria, Sardegna e Corsica – verso un brand mediterraneo</a:t>
            </a:r>
          </a:p>
          <a:p>
            <a:endParaRPr lang="it-IT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 descr="banchina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9902" y="188640"/>
            <a:ext cx="8795823" cy="633670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Immagine 1"/>
          <p:cNvPicPr>
            <a:picLocks noChangeAspect="1"/>
          </p:cNvPicPr>
          <p:nvPr/>
        </p:nvPicPr>
        <p:blipFill>
          <a:blip r:embed="rId2"/>
          <a:srcRect l="3432" t="3191" r="3880" b="839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63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Immagine 3"/>
          <p:cNvPicPr>
            <a:picLocks noChangeAspect="1"/>
          </p:cNvPicPr>
          <p:nvPr/>
        </p:nvPicPr>
        <p:blipFill>
          <a:blip r:embed="rId2"/>
          <a:srcRect b="8522"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80528" y="0"/>
            <a:ext cx="9324528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553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1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Immagin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20540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7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2061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Immagine 1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-387424"/>
            <a:ext cx="9144000" cy="7245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CasellaDiTesto 1"/>
          <p:cNvSpPr txBox="1"/>
          <p:nvPr/>
        </p:nvSpPr>
        <p:spPr>
          <a:xfrm>
            <a:off x="1907704" y="1844824"/>
            <a:ext cx="5472608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Macro indicatori</a:t>
            </a:r>
          </a:p>
          <a:p>
            <a:pPr algn="ctr"/>
            <a:endParaRPr lang="it-IT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Un mega yacht dopo la sua produzione vale 6 volte il suo valore</a:t>
            </a:r>
          </a:p>
          <a:p>
            <a:pPr algn="ctr"/>
            <a:endParaRPr lang="it-IT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Da stime di rileva che circa 4400 unità sopra i 30 metri nel mondo il 50% effettuano toccate nell’alto mediterraneo</a:t>
            </a:r>
          </a:p>
          <a:p>
            <a:pPr algn="ctr"/>
            <a:endParaRPr lang="it-IT" sz="1600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  <a:p>
            <a:pPr algn="ctr"/>
            <a:r>
              <a:rPr lang="it-IT" sz="16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Diverso uso delle unità con un aumento esponenziale nel charter sulle misure più grandi (cambia l’armatore)</a:t>
            </a:r>
            <a:endParaRPr lang="it-IT" sz="1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</p:spTree>
  </p:cSld>
  <p:clrMapOvr>
    <a:masterClrMapping/>
  </p:clrMapOvr>
  <p:transition advTm="1689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166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ica">
  <a:themeElements>
    <a:clrScheme name="Elica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Elica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ttà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1123</TotalTime>
  <Words>338</Words>
  <Application>Microsoft Office PowerPoint</Application>
  <PresentationFormat>Presentazione su schermo (4:3)</PresentationFormat>
  <Paragraphs>71</Paragraphs>
  <Slides>19</Slides>
  <Notes>0</Notes>
  <HiddenSlides>0</HiddenSlides>
  <MMClips>1</MMClips>
  <ScaleCrop>false</ScaleCrop>
  <HeadingPairs>
    <vt:vector size="8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  <vt:variant>
        <vt:lpstr>Presentazioni personalizzate</vt:lpstr>
      </vt:variant>
      <vt:variant>
        <vt:i4>1</vt:i4>
      </vt:variant>
    </vt:vector>
  </HeadingPairs>
  <TitlesOfParts>
    <vt:vector size="22" baseType="lpstr">
      <vt:lpstr>Elica</vt:lpstr>
      <vt:lpstr>Grafico di Microsoft Excel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personalizzata 1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Lo sviluppo del porto di Viareggio: il cambiamento delle infrastrutture e del tessuto economico sul territorio dal dopoguerra al nuovo millennio </dc:title>
  <dc:creator>Michela</dc:creator>
  <cp:lastModifiedBy>Michela</cp:lastModifiedBy>
  <cp:revision>64</cp:revision>
  <dcterms:created xsi:type="dcterms:W3CDTF">2012-03-16T07:02:51Z</dcterms:created>
  <dcterms:modified xsi:type="dcterms:W3CDTF">2012-05-01T13:04:09Z</dcterms:modified>
</cp:coreProperties>
</file>